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ac7076ddd14a9f" /><Relationship Type="http://schemas.openxmlformats.org/officeDocument/2006/relationships/extended-properties" Target="/docProps/app.xml" Id="R8d62b4d6f35e4fdd" /><Relationship Type="http://schemas.openxmlformats.org/officeDocument/2006/relationships/officeDocument" Target="/ppt/presentation.xml" Id="R3df9cfbc2ff64c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e0cee02c874cd9"/>
  </p:sldMasterIdLst>
  <p:notesMasterIdLst>
    <p:notesMasterId xmlns:r="http://schemas.openxmlformats.org/officeDocument/2006/relationships" r:id="Re6f2fb88759b4c8e"/>
  </p:notesMasterIdLst>
  <p:sldIdLst>
    <p:sldId xmlns:r="http://schemas.openxmlformats.org/officeDocument/2006/relationships" id="256" r:id="R104ccacb27884fb1"/>
    <p:sldId xmlns:r="http://schemas.openxmlformats.org/officeDocument/2006/relationships" id="257" r:id="R707f7cf3af2440a9"/>
    <p:sldId xmlns:r="http://schemas.openxmlformats.org/officeDocument/2006/relationships" id="258" r:id="Rdcc0be4a3a554999"/>
    <p:sldId xmlns:r="http://schemas.openxmlformats.org/officeDocument/2006/relationships" id="259" r:id="R4629aebfa98f48af"/>
    <p:sldId xmlns:r="http://schemas.openxmlformats.org/officeDocument/2006/relationships" id="260" r:id="Re18513e3f7b743d4"/>
    <p:sldId xmlns:r="http://schemas.openxmlformats.org/officeDocument/2006/relationships" id="261" r:id="R2031eeff84084d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00cff0c8fc491e" /><Relationship Type="http://schemas.openxmlformats.org/officeDocument/2006/relationships/slideMaster" Target="/ppt/slideMasters/slideMaster1.xml" Id="Rcfe0cee02c874cd9" /><Relationship Type="http://schemas.openxmlformats.org/officeDocument/2006/relationships/notesMaster" Target="/ppt/notesMasters/notesMaster1.xml" Id="Re6f2fb88759b4c8e" /><Relationship Type="http://schemas.openxmlformats.org/officeDocument/2006/relationships/presProps" Target="/ppt/presProps.xml" Id="R44899e9493644c2d" /><Relationship Type="http://schemas.openxmlformats.org/officeDocument/2006/relationships/tableStyles" Target="/ppt/tableStyles.xml" Id="Rae739263deae45a9" /><Relationship Type="http://schemas.openxmlformats.org/officeDocument/2006/relationships/slide" Target="/ppt/slides/slide1.xml" Id="R104ccacb27884fb1" /><Relationship Type="http://schemas.openxmlformats.org/officeDocument/2006/relationships/slide" Target="/ppt/slides/slide2.xml" Id="R707f7cf3af2440a9" /><Relationship Type="http://schemas.openxmlformats.org/officeDocument/2006/relationships/slide" Target="/ppt/slides/slide3.xml" Id="Rdcc0be4a3a554999" /><Relationship Type="http://schemas.openxmlformats.org/officeDocument/2006/relationships/slide" Target="/ppt/slides/slide4.xml" Id="R4629aebfa98f48af" /><Relationship Type="http://schemas.openxmlformats.org/officeDocument/2006/relationships/slide" Target="/ppt/slides/slide5.xml" Id="Re18513e3f7b743d4" /><Relationship Type="http://schemas.openxmlformats.org/officeDocument/2006/relationships/slide" Target="/ppt/slides/slide6.xml" Id="R2031eeff84084d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586e2f1d2640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f22722d55142db" /><Relationship Type="http://schemas.openxmlformats.org/officeDocument/2006/relationships/notesMaster" Target="/ppt/notesMasters/notesMaster1.xml" Id="R7a9b5b2cf1e642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d9b6452ef64fcb" /><Relationship Type="http://schemas.openxmlformats.org/officeDocument/2006/relationships/notesMaster" Target="/ppt/notesMasters/notesMaster1.xml" Id="R9434b16654834c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1119f982f94ada" /><Relationship Type="http://schemas.openxmlformats.org/officeDocument/2006/relationships/notesMaster" Target="/ppt/notesMasters/notesMaster1.xml" Id="R273366d559a54a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60580672cf46a8" /><Relationship Type="http://schemas.openxmlformats.org/officeDocument/2006/relationships/notesMaster" Target="/ppt/notesMasters/notesMaster1.xml" Id="Re50e37cc857540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e131f2851f44d7" /><Relationship Type="http://schemas.openxmlformats.org/officeDocument/2006/relationships/notesMaster" Target="/ppt/notesMasters/notesMaster1.xml" Id="Rf7905b48a86741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dca1185ba04649" /><Relationship Type="http://schemas.openxmlformats.org/officeDocument/2006/relationships/notesMaster" Target="/ppt/notesMasters/notesMaster1.xml" Id="R8043864881ae4e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company profile concept by Ryan Richardson. Forma Studio is a demonstration brand; the workspace is an imagined concept, not a completed client project. Image: original Forma concept asset created for this portfolio. Copy aligned with the Forma demonstration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company profile concept by Ryan Richardson. Forma Studio is a demonstration brand; the workspace is an imagined concept, not a completed client project. Image: original Forma concept asset created for this portfolio. Copy aligned with the Forma demonstration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company profile concept by Ryan Richardson. Forma Studio is a demonstration brand; the workspace is an imagined concept, not a completed client project. Image: original Forma concept asset created for this portfolio. Copy aligned with the Forma demonstration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company profile concept by Ryan Richardson. Forma Studio is a demonstration brand; the workspace is an imagined concept, not a completed client project. Image: original Forma concept asset created for this portfolio. Copy aligned with the Forma demonstration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company profile concept by Ryan Richardson. Forma Studio is a demonstration brand; the workspace is an imagined concept, not a completed client project. Image: original Forma concept asset created for this portfolio. Copy aligned with the Forma demonstration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company profile concept by Ryan Richardson. Forma Studio is a demonstration brand; the workspace is an imagined concept, not a completed client project. Image: original Forma concept asset created for this portfolio. Copy aligned with the Forma demonstration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cc716050bb4a9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1206552787413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0502c2932a4bf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fddb013d654de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65f63363f14d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29094be2144d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B7A693A-6BA1-4EB2-8858-A11B74881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E391B2D-323B-489E-B0FC-2689C67D53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CC46F62F-AE20-483B-9108-10960C79B38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473C3E1-8FC7-4610-8E54-C31307E6E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5270C5E-9D75-41E4-9C25-9F1F0FAC66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2B97DDC-9988-4632-9152-FFF3C862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AE9E090-1D50-4697-BBE9-33B4B44E8D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F7CBCBE-375A-4BCC-AF7C-D4CC0E008F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C47BFA98-B773-4BCB-81E8-9D8BF3BF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A7F008B-70D0-420F-AF76-7F4CB05248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52696E9-CFCE-4D2B-9943-17FD933CE3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9A5C1AA-BA20-44DC-8E4E-72197D7CFB9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56E6960-9DE3-42D0-89EA-AEB77560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048F15B-20D9-4B78-AFF7-361E9B52CD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5926B63-2F74-4E05-9B23-EB8567BF83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7e8050f35049f4" /><Relationship Type="http://schemas.openxmlformats.org/officeDocument/2006/relationships/slideLayout" Target="/ppt/slideLayouts/slideLayout1.xml" Id="R066f3a958ed34698" /><Relationship Type="http://schemas.openxmlformats.org/officeDocument/2006/relationships/slideLayout" Target="/ppt/slideLayouts/slideLayout2.xml" Id="R1465e80b310940d5" /><Relationship Type="http://schemas.openxmlformats.org/officeDocument/2006/relationships/slideLayout" Target="/ppt/slideLayouts/slideLayout3.xml" Id="R732a05ce9ccd4a36" /><Relationship Type="http://schemas.openxmlformats.org/officeDocument/2006/relationships/slideLayout" Target="/ppt/slideLayouts/slideLayout4.xml" Id="R37aee3c07d0e4614" /><Relationship Type="http://schemas.openxmlformats.org/officeDocument/2006/relationships/slideLayout" Target="/ppt/slideLayouts/slideLayout5.xml" Id="R38b7fba59a624b5f" /><Relationship Type="http://schemas.openxmlformats.org/officeDocument/2006/relationships/slideLayout" Target="/ppt/slideLayouts/slideLayout6.xml" Id="Rec4defd192854e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6f3a958ed34698"/>
    <p:sldLayoutId xmlns:r="http://schemas.openxmlformats.org/officeDocument/2006/relationships" id="2147483650" r:id="R1465e80b310940d5"/>
    <p:sldLayoutId xmlns:r="http://schemas.openxmlformats.org/officeDocument/2006/relationships" id="2147483651" r:id="R732a05ce9ccd4a36"/>
    <p:sldLayoutId xmlns:r="http://schemas.openxmlformats.org/officeDocument/2006/relationships" id="2147483652" r:id="R37aee3c07d0e4614"/>
    <p:sldLayoutId xmlns:r="http://schemas.openxmlformats.org/officeDocument/2006/relationships" id="2147483653" r:id="R38b7fba59a624b5f"/>
    <p:sldLayoutId xmlns:r="http://schemas.openxmlformats.org/officeDocument/2006/relationships" id="2147483654" r:id="Rec4defd192854e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472cc4be6743b3" /><Relationship Type="http://schemas.openxmlformats.org/officeDocument/2006/relationships/image" Target="/ppt/media/image.png" Id="Re12bdd9c956d4e1e" /><Relationship Type="http://schemas.openxmlformats.org/officeDocument/2006/relationships/notesSlide" Target="/ppt/notesSlides/notesSlide1.xml" Id="Rd9c0009e202248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e7ab05140e4b88" /><Relationship Type="http://schemas.openxmlformats.org/officeDocument/2006/relationships/notesSlide" Target="/ppt/notesSlides/notesSlide2.xml" Id="Rde97ba16cd554b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679394bc4b4d1a" /><Relationship Type="http://schemas.openxmlformats.org/officeDocument/2006/relationships/notesSlide" Target="/ppt/notesSlides/notesSlide3.xml" Id="R9b0a260bf1b342e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58b24eaf544850" /><Relationship Type="http://schemas.openxmlformats.org/officeDocument/2006/relationships/image" Target="/ppt/media/image2.png" Id="R87ab4c06ce034491" /><Relationship Type="http://schemas.openxmlformats.org/officeDocument/2006/relationships/notesSlide" Target="/ppt/notesSlides/notesSlide4.xml" Id="Rb70c94b89f3d48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b3fda028b343ac" /><Relationship Type="http://schemas.openxmlformats.org/officeDocument/2006/relationships/notesSlide" Target="/ppt/notesSlides/notesSlide5.xml" Id="R355ba161236a4a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ad15ec22304b75" /><Relationship Type="http://schemas.openxmlformats.org/officeDocument/2006/relationships/notesSlide" Target="/ppt/notesSlides/notesSlide6.xml" Id="R017f38f4b8f74b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46D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bdd9c956d4e1e"/>
          <a:srcRect xmlns:a="http://schemas.openxmlformats.org/drawingml/2006/main" l="20741" t="0" r="207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72200" y="0"/>
            <a:ext cx="60198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forma">
            <a:extLst xmlns:a="http://schemas.openxmlformats.org/drawingml/2006/main">
              <a:ext uri="{FF2B5EF4-FFF2-40B4-BE49-F238E27FC236}">
                <a16:creationId xmlns:a16="http://schemas.microsoft.com/office/drawing/2014/main" id="{D9B6FFA1-E523-4889-B4A0-4FA38E8B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9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forma</a:t>
            </a:r>
          </a:p>
        </p:txBody>
      </p:sp>
      <p:sp>
        <p:nvSpPr>
          <p:cNvPr id="3" name="STUDIO">
            <a:extLst xmlns:a="http://schemas.openxmlformats.org/drawingml/2006/main">
              <a:ext uri="{FF2B5EF4-FFF2-40B4-BE49-F238E27FC236}">
                <a16:creationId xmlns:a16="http://schemas.microsoft.com/office/drawing/2014/main" id="{6C2AEFA9-713A-4301-8544-41C73F0E2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811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CE5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DCE5FF"/>
                </a:solidFill>
                <a:latin typeface="Nimbus Sans"/>
                <a:ea typeface="Nimbus Sans"/>
                <a:cs typeface="Nimbus Sans"/>
              </a:rPr>
              <a:t>STUDIO</a:t>
            </a:r>
          </a:p>
        </p:txBody>
      </p:sp>
      <p:sp>
        <p:nvSpPr>
          <p:cNvPr id="4" name="Spaces with&#10;a point of view.">
            <a:extLst xmlns:a="http://schemas.openxmlformats.org/drawingml/2006/main">
              <a:ext uri="{FF2B5EF4-FFF2-40B4-BE49-F238E27FC236}">
                <a16:creationId xmlns:a16="http://schemas.microsoft.com/office/drawing/2014/main" id="{BD504254-A5F0-4702-8858-770D6A62D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71750"/>
            <a:ext cx="55245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6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56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Spaces with</a:t>
            </a:r>
          </a:p>
          <a:p xmlns:a="http://schemas.openxmlformats.org/drawingml/2006/main">
            <a:pPr>
              <a:defRPr sz="56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56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point of view.</a:t>
            </a:r>
          </a:p>
        </p:txBody>
      </p:sp>
      <p:sp>
        <p:nvSpPr>
          <p:cNvPr id="5" name="Workplace design. Interior concepts.&#10;Spatial ">
            <a:extLst xmlns:a="http://schemas.openxmlformats.org/drawingml/2006/main">
              <a:ext uri="{FF2B5EF4-FFF2-40B4-BE49-F238E27FC236}">
                <a16:creationId xmlns:a16="http://schemas.microsoft.com/office/drawing/2014/main" id="{151FB971-1A0E-4179-AB92-6B22A5AB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5286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CE5F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DCE5FF"/>
                </a:solidFill>
                <a:latin typeface="Nimbus Sans"/>
                <a:ea typeface="Nimbus Sans"/>
                <a:cs typeface="Nimbus Sans"/>
              </a:rPr>
              <a:t>Workplace design. Interior concepts.</a:t>
            </a:r>
          </a:p>
          <a:p xmlns:a="http://schemas.openxmlformats.org/drawingml/2006/main">
            <a:pPr>
              <a:defRPr sz="1875" b="0">
                <a:solidFill>
                  <a:srgbClr val="DCE5F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DCE5FF"/>
                </a:solidFill>
                <a:latin typeface="Nimbus Sans"/>
                <a:ea typeface="Nimbus Sans"/>
                <a:cs typeface="Nimbus Sans"/>
              </a:rPr>
              <a:t>Spatial planning.</a:t>
            </a:r>
          </a:p>
        </p:txBody>
      </p:sp>
      <p:sp>
        <p:nvSpPr>
          <p:cNvPr id="6" name="COMPANY PROFILE / ORIGINAL CONCEPT">
            <a:extLst xmlns:a="http://schemas.openxmlformats.org/drawingml/2006/main">
              <a:ext uri="{FF2B5EF4-FFF2-40B4-BE49-F238E27FC236}">
                <a16:creationId xmlns:a16="http://schemas.microsoft.com/office/drawing/2014/main" id="{D7CC4C57-C145-4FAD-A83C-7EF4D276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523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CE5F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CE5FF"/>
                </a:solidFill>
                <a:latin typeface="Nimbus Sans"/>
                <a:ea typeface="Nimbus Sans"/>
                <a:cs typeface="Nimbus Sans"/>
              </a:rPr>
              <a:t>COMPANY PROFILE / ORIGINAL CONCEPT</a:t>
            </a:r>
          </a:p>
        </p:txBody>
      </p:sp>
    </p:spTree>
    <p:extLst>
      <p:ext uri="{BB962C8B-B14F-4D97-AF65-F5344CB8AC3E}">
        <p14:creationId xmlns:p14="http://schemas.microsoft.com/office/powerpoint/2010/main" val="19013499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3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A CONSIDERED APPROACH">
            <a:extLst xmlns:a="http://schemas.openxmlformats.org/drawingml/2006/main">
              <a:ext uri="{FF2B5EF4-FFF2-40B4-BE49-F238E27FC236}">
                <a16:creationId xmlns:a16="http://schemas.microsoft.com/office/drawing/2014/main" id="{11B45E37-564D-4A75-B473-5D7ACEC8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A CONSIDERED APPROACH</a:t>
            </a:r>
          </a:p>
        </p:txBody>
      </p:sp>
      <p:sp>
        <p:nvSpPr>
          <p:cNvPr id="2" name="Start with people.&#10;Make room for possibility.">
            <a:extLst xmlns:a="http://schemas.openxmlformats.org/drawingml/2006/main">
              <a:ext uri="{FF2B5EF4-FFF2-40B4-BE49-F238E27FC236}">
                <a16:creationId xmlns:a16="http://schemas.microsoft.com/office/drawing/2014/main" id="{E1780710-6FE1-4FDA-A523-F67920C2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90625"/>
            <a:ext cx="10572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725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4725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Start with people.</a:t>
            </a:r>
          </a:p>
          <a:p xmlns:a="http://schemas.openxmlformats.org/drawingml/2006/main">
            <a:pPr>
              <a:defRPr sz="4725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4725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Make room for possibility.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1895E1-BEF4-4273-86D3-B79F2D01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76625"/>
            <a:ext cx="3286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4" name="01 / Understand">
            <a:extLst xmlns:a="http://schemas.openxmlformats.org/drawingml/2006/main">
              <a:ext uri="{FF2B5EF4-FFF2-40B4-BE49-F238E27FC236}">
                <a16:creationId xmlns:a16="http://schemas.microsoft.com/office/drawing/2014/main" id="{B107C84B-8869-4B1B-99B9-975B559DF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14750"/>
            <a:ext cx="3286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01 / Understand</a:t>
            </a:r>
          </a:p>
        </p:txBody>
      </p:sp>
      <p:sp>
        <p:nvSpPr>
          <p:cNvPr id="5" name="How will the space be used?&#10;Start with the pe">
            <a:extLst xmlns:a="http://schemas.openxmlformats.org/drawingml/2006/main">
              <a:ext uri="{FF2B5EF4-FFF2-40B4-BE49-F238E27FC236}">
                <a16:creationId xmlns:a16="http://schemas.microsoft.com/office/drawing/2014/main" id="{9DEBDDF0-F8E7-4D4C-93C4-DAE0F42C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62450"/>
            <a:ext cx="3286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How will the space be used?</a:t>
            </a:r>
          </a:p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Start with the people, the work</a:t>
            </a:r>
          </a:p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and the everyday routines.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C7D659-7797-40F9-AB9E-4BA9222EE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476625"/>
            <a:ext cx="3286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7" name="02 / Explore">
            <a:extLst xmlns:a="http://schemas.openxmlformats.org/drawingml/2006/main">
              <a:ext uri="{FF2B5EF4-FFF2-40B4-BE49-F238E27FC236}">
                <a16:creationId xmlns:a16="http://schemas.microsoft.com/office/drawing/2014/main" id="{BA8BD2C1-1A5C-4B6D-927C-C61865112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714750"/>
            <a:ext cx="3286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02 / Explore</a:t>
            </a:r>
          </a:p>
        </p:txBody>
      </p:sp>
      <p:sp>
        <p:nvSpPr>
          <p:cNvPr id="8" name="Consider light, movement&#10;and material. Test t">
            <a:extLst xmlns:a="http://schemas.openxmlformats.org/drawingml/2006/main">
              <a:ext uri="{FF2B5EF4-FFF2-40B4-BE49-F238E27FC236}">
                <a16:creationId xmlns:a16="http://schemas.microsoft.com/office/drawing/2014/main" id="{6E534B68-5EA8-431E-920B-9A8AF864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362450"/>
            <a:ext cx="3286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Consider light, movement</a:t>
            </a:r>
          </a:p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and material. Test the ideas</a:t>
            </a:r>
          </a:p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against a clear brief.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5516E4-95CF-48E1-8A7E-DA8C1886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76625"/>
            <a:ext cx="3286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10" name="03 / Refine">
            <a:extLst xmlns:a="http://schemas.openxmlformats.org/drawingml/2006/main">
              <a:ext uri="{FF2B5EF4-FFF2-40B4-BE49-F238E27FC236}">
                <a16:creationId xmlns:a16="http://schemas.microsoft.com/office/drawing/2014/main" id="{46759C82-CFB6-497D-8637-FEB7D2DF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14750"/>
            <a:ext cx="3286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03 / Refine</a:t>
            </a:r>
          </a:p>
        </p:txBody>
      </p:sp>
      <p:sp>
        <p:nvSpPr>
          <p:cNvPr id="11" name="Bring the details together.&#10;A coherent direct">
            <a:extLst xmlns:a="http://schemas.openxmlformats.org/drawingml/2006/main">
              <a:ext uri="{FF2B5EF4-FFF2-40B4-BE49-F238E27FC236}">
                <a16:creationId xmlns:a16="http://schemas.microsoft.com/office/drawing/2014/main" id="{51B68EC4-F85A-4885-898D-F6C96609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362450"/>
            <a:ext cx="3286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Bring the details together.</a:t>
            </a:r>
          </a:p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A coherent direction makes</a:t>
            </a:r>
          </a:p>
          <a:p xmlns:a="http://schemas.openxmlformats.org/drawingml/2006/main">
            <a:pPr>
              <a:def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the next decisions easier.</a:t>
            </a:r>
          </a:p>
        </p:txBody>
      </p:sp>
      <p:sp>
        <p:nvSpPr>
          <p:cNvPr id="12" name="FORMA STUDIO / FICTIONAL COMPANY PROFILE">
            <a:extLst xmlns:a="http://schemas.openxmlformats.org/drawingml/2006/main">
              <a:ext uri="{FF2B5EF4-FFF2-40B4-BE49-F238E27FC236}">
                <a16:creationId xmlns:a16="http://schemas.microsoft.com/office/drawing/2014/main" id="{F5997838-36FB-4E9A-8B4F-A864F268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960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FORMA STUDIO / FICTIONAL COMPANY PROFILE</a:t>
            </a:r>
          </a:p>
        </p:txBody>
      </p:sp>
      <p:sp>
        <p:nvSpPr>
          <p:cNvPr id="13" name="02 / 06">
            <a:extLst xmlns:a="http://schemas.openxmlformats.org/drawingml/2006/main">
              <a:ext uri="{FF2B5EF4-FFF2-40B4-BE49-F238E27FC236}">
                <a16:creationId xmlns:a16="http://schemas.microsoft.com/office/drawing/2014/main" id="{8C79DFAF-ECBE-402B-B5E3-783CB601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960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02 / 06</a:t>
            </a:r>
          </a:p>
        </p:txBody>
      </p:sp>
    </p:spTree>
    <p:extLst>
      <p:ext uri="{BB962C8B-B14F-4D97-AF65-F5344CB8AC3E}">
        <p14:creationId xmlns:p14="http://schemas.microsoft.com/office/powerpoint/2010/main" val="12942113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3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WHAT WE DO">
            <a:extLst xmlns:a="http://schemas.openxmlformats.org/drawingml/2006/main">
              <a:ext uri="{FF2B5EF4-FFF2-40B4-BE49-F238E27FC236}">
                <a16:creationId xmlns:a16="http://schemas.microsoft.com/office/drawing/2014/main" id="{F7F580AD-9F5D-404E-99C7-D181A3B8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WHAT WE DO</a:t>
            </a:r>
          </a:p>
        </p:txBody>
      </p:sp>
      <p:sp>
        <p:nvSpPr>
          <p:cNvPr id="2" name="From first idea&#10;to final detail.">
            <a:extLst xmlns:a="http://schemas.openxmlformats.org/drawingml/2006/main">
              <a:ext uri="{FF2B5EF4-FFF2-40B4-BE49-F238E27FC236}">
                <a16:creationId xmlns:a16="http://schemas.microsoft.com/office/drawing/2014/main" id="{FBC0C872-673D-4A0A-8362-E2BBD9C8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9700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495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From first idea</a:t>
            </a:r>
          </a:p>
          <a:p xmlns:a="http://schemas.openxmlformats.org/drawingml/2006/main">
            <a:pPr>
              <a:defRPr sz="495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495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to final detail.</a:t>
            </a:r>
          </a:p>
        </p:txBody>
      </p:sp>
      <p:sp>
        <p:nvSpPr>
          <p:cNvPr id="3" name="A practical plan.&#10;A consistent identity.&#10;A mo">
            <a:extLst xmlns:a="http://schemas.openxmlformats.org/drawingml/2006/main">
              <a:ext uri="{FF2B5EF4-FFF2-40B4-BE49-F238E27FC236}">
                <a16:creationId xmlns:a16="http://schemas.microsoft.com/office/drawing/2014/main" id="{99E092EC-97B0-45A9-AF3B-66275E84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4095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A practical plan.</a:t>
            </a:r>
          </a:p>
          <a:p xmlns:a="http://schemas.openxmlformats.org/drawingml/2006/main">
            <a:pPr>
              <a:defRPr sz="21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A consistent identity.</a:t>
            </a:r>
          </a:p>
          <a:p xmlns:a="http://schemas.openxmlformats.org/drawingml/2006/main">
            <a:pPr>
              <a:defRPr sz="21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A more useful space.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778EF-91EB-4FCC-B1CF-78B78A97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29540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2A143541-A822-4B51-8DF7-F0F33F30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24000"/>
            <a:ext cx="619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Workplace design">
            <a:extLst xmlns:a="http://schemas.openxmlformats.org/drawingml/2006/main">
              <a:ext uri="{FF2B5EF4-FFF2-40B4-BE49-F238E27FC236}">
                <a16:creationId xmlns:a16="http://schemas.microsoft.com/office/drawing/2014/main" id="{85EA0F54-ADCB-4934-980D-ACCF1013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14763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2925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Workplace design</a:t>
            </a:r>
          </a:p>
        </p:txBody>
      </p:sp>
      <p:sp>
        <p:nvSpPr>
          <p:cNvPr id="7" name="Workspace brief / Layout concepts / Furniture">
            <a:extLst xmlns:a="http://schemas.openxmlformats.org/drawingml/2006/main">
              <a:ext uri="{FF2B5EF4-FFF2-40B4-BE49-F238E27FC236}">
                <a16:creationId xmlns:a16="http://schemas.microsoft.com/office/drawing/2014/main" id="{43B32AF6-2068-43E9-98E2-8BFA362D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114550"/>
            <a:ext cx="4524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Workspace brief / Layout concepts / Furniture direction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76F7E-3E75-43FF-8332-92DA6C63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828925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9355EC13-9C63-440E-88BA-0805BCBD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057525"/>
            <a:ext cx="619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Interior concepts">
            <a:extLst xmlns:a="http://schemas.openxmlformats.org/drawingml/2006/main">
              <a:ext uri="{FF2B5EF4-FFF2-40B4-BE49-F238E27FC236}">
                <a16:creationId xmlns:a16="http://schemas.microsoft.com/office/drawing/2014/main" id="{E34679B1-927B-4E57-8EAE-86EB4362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30099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2925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Interior concepts</a:t>
            </a:r>
          </a:p>
        </p:txBody>
      </p:sp>
      <p:sp>
        <p:nvSpPr>
          <p:cNvPr id="11" name="Mood boards / Material palette / Lighting con">
            <a:extLst xmlns:a="http://schemas.openxmlformats.org/drawingml/2006/main">
              <a:ext uri="{FF2B5EF4-FFF2-40B4-BE49-F238E27FC236}">
                <a16:creationId xmlns:a16="http://schemas.microsoft.com/office/drawing/2014/main" id="{C4307729-BCE8-4867-9596-774C798B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648075"/>
            <a:ext cx="4524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Mood boards / Material palette / Lighting concepts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834236-6456-4B5F-946F-BA2897BF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36245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FD33A9C4-23C5-4E29-8FB3-100CFAA7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619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4" name="Spatial planning">
            <a:extLst xmlns:a="http://schemas.openxmlformats.org/drawingml/2006/main">
              <a:ext uri="{FF2B5EF4-FFF2-40B4-BE49-F238E27FC236}">
                <a16:creationId xmlns:a16="http://schemas.microsoft.com/office/drawing/2014/main" id="{F4310E11-5507-4356-A298-90E2B4CA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4543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2925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Spatial planning</a:t>
            </a:r>
          </a:p>
        </p:txBody>
      </p:sp>
      <p:sp>
        <p:nvSpPr>
          <p:cNvPr id="15" name="Space analysis / Layout options / Design prio">
            <a:extLst xmlns:a="http://schemas.openxmlformats.org/drawingml/2006/main">
              <a:ext uri="{FF2B5EF4-FFF2-40B4-BE49-F238E27FC236}">
                <a16:creationId xmlns:a16="http://schemas.microsoft.com/office/drawing/2014/main" id="{61A08B38-21A3-4C5A-89AB-46DFE5F8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181600"/>
            <a:ext cx="4524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Space analysis / Layout options / Design priorities</a:t>
            </a:r>
          </a:p>
        </p:txBody>
      </p:sp>
      <p:sp>
        <p:nvSpPr>
          <p:cNvPr id="16" name="FORMA STUDIO / FICTIONAL COMPANY PROFILE">
            <a:extLst xmlns:a="http://schemas.openxmlformats.org/drawingml/2006/main">
              <a:ext uri="{FF2B5EF4-FFF2-40B4-BE49-F238E27FC236}">
                <a16:creationId xmlns:a16="http://schemas.microsoft.com/office/drawing/2014/main" id="{604A0A62-082E-46F9-A8AA-A969880F3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960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FORMA STUDIO / FICTIONAL COMPANY PROFILE</a:t>
            </a:r>
          </a:p>
        </p:txBody>
      </p:sp>
      <p:sp>
        <p:nvSpPr>
          <p:cNvPr id="17" name="03 / 06">
            <a:extLst xmlns:a="http://schemas.openxmlformats.org/drawingml/2006/main">
              <a:ext uri="{FF2B5EF4-FFF2-40B4-BE49-F238E27FC236}">
                <a16:creationId xmlns:a16="http://schemas.microsoft.com/office/drawing/2014/main" id="{FB1E011B-F762-4A09-9F10-1BE31775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960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03 / 06</a:t>
            </a:r>
          </a:p>
        </p:txBody>
      </p:sp>
    </p:spTree>
    <p:extLst>
      <p:ext uri="{BB962C8B-B14F-4D97-AF65-F5344CB8AC3E}">
        <p14:creationId xmlns:p14="http://schemas.microsoft.com/office/powerpoint/2010/main" val="1617880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3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b4c06ce034491"/>
          <a:srcRect xmlns:a="http://schemas.openxmlformats.org/drawingml/2006/main" l="0" t="20703" r="0" b="207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76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C45C9-5076-4970-956A-F308E725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62500"/>
            <a:ext cx="12192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E9"/>
          </a:solidFill>
          <a:ln xmlns:a="http://schemas.openxmlformats.org/drawingml/2006/main" w="0">
            <a:noFill/>
          </a:ln>
        </p:spPr>
      </p:sp>
      <p:sp>
        <p:nvSpPr>
          <p:cNvPr id="3" name="A workspace, imagined.">
            <a:extLst xmlns:a="http://schemas.openxmlformats.org/drawingml/2006/main">
              <a:ext uri="{FF2B5EF4-FFF2-40B4-BE49-F238E27FC236}">
                <a16:creationId xmlns:a16="http://schemas.microsoft.com/office/drawing/2014/main" id="{5304357B-B586-449F-A910-C8DDE610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72050"/>
            <a:ext cx="7477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39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A workspace, imagined.</a:t>
            </a:r>
          </a:p>
        </p:txBody>
      </p:sp>
      <p:sp>
        <p:nvSpPr>
          <p:cNvPr id="4" name="Daylight, shared space and a confident centre">
            <a:extLst xmlns:a="http://schemas.openxmlformats.org/drawingml/2006/main">
              <a:ext uri="{FF2B5EF4-FFF2-40B4-BE49-F238E27FC236}">
                <a16:creationId xmlns:a16="http://schemas.microsoft.com/office/drawing/2014/main" id="{D08893A9-CC8D-49BF-9BF3-377E4AFC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Daylight, shared space and a confident centrepiece.</a:t>
            </a:r>
          </a:p>
        </p:txBody>
      </p:sp>
      <p:sp>
        <p:nvSpPr>
          <p:cNvPr id="5" name="CONCEPT STUDY&#10;NOT A BUILT PROJECT">
            <a:extLst xmlns:a="http://schemas.openxmlformats.org/drawingml/2006/main">
              <a:ext uri="{FF2B5EF4-FFF2-40B4-BE49-F238E27FC236}">
                <a16:creationId xmlns:a16="http://schemas.microsoft.com/office/drawing/2014/main" id="{F5F1E56F-D9C9-4AFF-A99B-39A9D65C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5143500"/>
            <a:ext cx="2047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CONCEPT STUDY</a:t>
            </a:r>
          </a:p>
          <a:p xmlns:a="http://schemas.openxmlformats.org/drawingml/2006/main">
            <a:pPr>
              <a:defRPr sz="1350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NOT A BUILT PROJECT</a:t>
            </a:r>
          </a:p>
        </p:txBody>
      </p:sp>
      <p:sp>
        <p:nvSpPr>
          <p:cNvPr id="6" name="FORMA STUDIO / FICTIONAL COMPANY PROFILE">
            <a:extLst xmlns:a="http://schemas.openxmlformats.org/drawingml/2006/main">
              <a:ext uri="{FF2B5EF4-FFF2-40B4-BE49-F238E27FC236}">
                <a16:creationId xmlns:a16="http://schemas.microsoft.com/office/drawing/2014/main" id="{59E92C85-264B-4585-9DD2-E3CD7546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960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FORMA STUDIO / FICTIONAL COMPANY PROFILE</a:t>
            </a:r>
          </a:p>
        </p:txBody>
      </p:sp>
      <p:sp>
        <p:nvSpPr>
          <p:cNvPr id="7" name="04 / 06">
            <a:extLst xmlns:a="http://schemas.openxmlformats.org/drawingml/2006/main">
              <a:ext uri="{FF2B5EF4-FFF2-40B4-BE49-F238E27FC236}">
                <a16:creationId xmlns:a16="http://schemas.microsoft.com/office/drawing/2014/main" id="{0F8F8D23-82F5-4F66-9458-E636A264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960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04 / 06</a:t>
            </a:r>
          </a:p>
        </p:txBody>
      </p:sp>
    </p:spTree>
    <p:extLst>
      <p:ext uri="{BB962C8B-B14F-4D97-AF65-F5344CB8AC3E}">
        <p14:creationId xmlns:p14="http://schemas.microsoft.com/office/powerpoint/2010/main" val="11519459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3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HE PROJECT JOURNEY">
            <a:extLst xmlns:a="http://schemas.openxmlformats.org/drawingml/2006/main">
              <a:ext uri="{FF2B5EF4-FFF2-40B4-BE49-F238E27FC236}">
                <a16:creationId xmlns:a16="http://schemas.microsoft.com/office/drawing/2014/main" id="{3D780BEE-38EE-4B44-AE2F-7281C0DA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THE PROJECT JOURNEY</a:t>
            </a:r>
          </a:p>
        </p:txBody>
      </p:sp>
      <p:sp>
        <p:nvSpPr>
          <p:cNvPr id="2" name="A clear route&#10;through the&#10;project.">
            <a:extLst xmlns:a="http://schemas.openxmlformats.org/drawingml/2006/main">
              <a:ext uri="{FF2B5EF4-FFF2-40B4-BE49-F238E27FC236}">
                <a16:creationId xmlns:a16="http://schemas.microsoft.com/office/drawing/2014/main" id="{238EDED3-ABBB-466A-A5DA-2A6E970C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57350"/>
            <a:ext cx="46672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4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A clear route</a:t>
            </a:r>
          </a:p>
          <a:p xmlns:a="http://schemas.openxmlformats.org/drawingml/2006/main">
            <a:pPr>
              <a:defRPr sz="4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4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through the</a:t>
            </a:r>
          </a:p>
          <a:p xmlns:a="http://schemas.openxmlformats.org/drawingml/2006/main">
            <a:pPr>
              <a:defRPr sz="48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48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project.</a:t>
            </a:r>
          </a:p>
        </p:txBody>
      </p:sp>
      <p:sp>
        <p:nvSpPr>
          <p:cNvPr id="3" name="A shared brief keeps the&#10;important decisions ">
            <a:extLst xmlns:a="http://schemas.openxmlformats.org/drawingml/2006/main">
              <a:ext uri="{FF2B5EF4-FFF2-40B4-BE49-F238E27FC236}">
                <a16:creationId xmlns:a16="http://schemas.microsoft.com/office/drawing/2014/main" id="{583A85EC-EE57-4033-AD00-9C9C4644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476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A shared brief keeps the</a:t>
            </a:r>
          </a:p>
          <a:p xmlns:a="http://schemas.openxmlformats.org/drawingml/2006/main">
            <a:pPr>
              <a:defRPr sz="195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important decisions visible.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5E3C67-2EC6-4DE6-ABC9-102DDC8C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06680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E3C48052-EC37-47A1-8480-C653C7E4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247775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Listen">
            <a:extLst xmlns:a="http://schemas.openxmlformats.org/drawingml/2006/main">
              <a:ext uri="{FF2B5EF4-FFF2-40B4-BE49-F238E27FC236}">
                <a16:creationId xmlns:a16="http://schemas.microsoft.com/office/drawing/2014/main" id="{15BBE931-B66A-4C9F-AD08-DDAD3690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190625"/>
            <a:ext cx="438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Listen</a:t>
            </a:r>
          </a:p>
        </p:txBody>
      </p:sp>
      <p:sp>
        <p:nvSpPr>
          <p:cNvPr id="7" name="Define the purpose, priorities and constraint">
            <a:extLst xmlns:a="http://schemas.openxmlformats.org/drawingml/2006/main">
              <a:ext uri="{FF2B5EF4-FFF2-40B4-BE49-F238E27FC236}">
                <a16:creationId xmlns:a16="http://schemas.microsoft.com/office/drawing/2014/main" id="{C73BC15C-7FD3-46BD-96D8-9E192B15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676400"/>
            <a:ext cx="4524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Define the purpose, priorities and constraints.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7067B-12F7-40FC-8EE0-8E22659D2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6695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AE0D91DB-5043-40C1-9DD5-F0C8AEB44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447925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Explore">
            <a:extLst xmlns:a="http://schemas.openxmlformats.org/drawingml/2006/main">
              <a:ext uri="{FF2B5EF4-FFF2-40B4-BE49-F238E27FC236}">
                <a16:creationId xmlns:a16="http://schemas.microsoft.com/office/drawing/2014/main" id="{B1A226AE-B8C9-4AAC-8CCC-C6323069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390775"/>
            <a:ext cx="438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Explore</a:t>
            </a:r>
          </a:p>
        </p:txBody>
      </p:sp>
      <p:sp>
        <p:nvSpPr>
          <p:cNvPr id="11" name="Develop a direction and compare options.">
            <a:extLst xmlns:a="http://schemas.openxmlformats.org/drawingml/2006/main">
              <a:ext uri="{FF2B5EF4-FFF2-40B4-BE49-F238E27FC236}">
                <a16:creationId xmlns:a16="http://schemas.microsoft.com/office/drawing/2014/main" id="{ED242833-516C-4C69-A3F3-DAE27049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876550"/>
            <a:ext cx="4524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Develop a direction and compare options.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F3209C-272E-4D2A-931F-985E97D92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6710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76728C24-0EC4-4C21-AD7E-D9C8391E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48075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4" name="Resolve">
            <a:extLst xmlns:a="http://schemas.openxmlformats.org/drawingml/2006/main">
              <a:ext uri="{FF2B5EF4-FFF2-40B4-BE49-F238E27FC236}">
                <a16:creationId xmlns:a16="http://schemas.microsoft.com/office/drawing/2014/main" id="{5CB0F6FB-F9DF-4627-A560-11586D35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590925"/>
            <a:ext cx="438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Resolve</a:t>
            </a:r>
          </a:p>
        </p:txBody>
      </p:sp>
      <p:sp>
        <p:nvSpPr>
          <p:cNvPr id="15" name="Refine the layout, materials and details.">
            <a:extLst xmlns:a="http://schemas.openxmlformats.org/drawingml/2006/main">
              <a:ext uri="{FF2B5EF4-FFF2-40B4-BE49-F238E27FC236}">
                <a16:creationId xmlns:a16="http://schemas.microsoft.com/office/drawing/2014/main" id="{1513B93B-0FBF-439F-BEBB-34988184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076700"/>
            <a:ext cx="4524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Refine the layout, materials and details.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54DFC-D97D-49AC-AD89-B1AE77E12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6725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DBA"/>
          </a:solidFill>
          <a:ln xmlns:a="http://schemas.openxmlformats.org/drawingml/2006/main" w="0">
            <a:noFill/>
          </a:ln>
        </p:spPr>
      </p:sp>
      <p:sp>
        <p:nvSpPr>
          <p:cNvPr id="17" name="04">
            <a:extLst xmlns:a="http://schemas.openxmlformats.org/drawingml/2006/main">
              <a:ext uri="{FF2B5EF4-FFF2-40B4-BE49-F238E27FC236}">
                <a16:creationId xmlns:a16="http://schemas.microsoft.com/office/drawing/2014/main" id="{38878B11-9DCD-44FA-97FE-4727A467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848225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146D9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8" name="Prepare">
            <a:extLst xmlns:a="http://schemas.openxmlformats.org/drawingml/2006/main">
              <a:ext uri="{FF2B5EF4-FFF2-40B4-BE49-F238E27FC236}">
                <a16:creationId xmlns:a16="http://schemas.microsoft.com/office/drawing/2014/main" id="{2185BE2E-2399-4153-85EC-93A9064DC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791075"/>
            <a:ext cx="438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233027"/>
                </a:solidFill>
                <a:latin typeface="Nimbus Sans"/>
                <a:ea typeface="Nimbus Sans"/>
                <a:cs typeface="Nimbus Sans"/>
              </a:rPr>
              <a:t>Prepare</a:t>
            </a:r>
          </a:p>
        </p:txBody>
      </p:sp>
      <p:sp>
        <p:nvSpPr>
          <p:cNvPr id="19" name="Document the agreed concept and next steps.">
            <a:extLst xmlns:a="http://schemas.openxmlformats.org/drawingml/2006/main">
              <a:ext uri="{FF2B5EF4-FFF2-40B4-BE49-F238E27FC236}">
                <a16:creationId xmlns:a16="http://schemas.microsoft.com/office/drawing/2014/main" id="{F264A4E1-F55E-4C6B-8F8C-55617B43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276850"/>
            <a:ext cx="4524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Document the agreed concept and next steps.</a:t>
            </a:r>
          </a:p>
        </p:txBody>
      </p:sp>
      <p:sp>
        <p:nvSpPr>
          <p:cNvPr id="20" name="FORMA STUDIO / FICTIONAL COMPANY PROFILE">
            <a:extLst xmlns:a="http://schemas.openxmlformats.org/drawingml/2006/main">
              <a:ext uri="{FF2B5EF4-FFF2-40B4-BE49-F238E27FC236}">
                <a16:creationId xmlns:a16="http://schemas.microsoft.com/office/drawing/2014/main" id="{D2868C44-2792-4EDD-9C82-3658A941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960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FORMA STUDIO / FICTIONAL COMPANY PROFILE</a:t>
            </a:r>
          </a:p>
        </p:txBody>
      </p:sp>
      <p:sp>
        <p:nvSpPr>
          <p:cNvPr id="21" name="05 / 06">
            <a:extLst xmlns:a="http://schemas.openxmlformats.org/drawingml/2006/main">
              <a:ext uri="{FF2B5EF4-FFF2-40B4-BE49-F238E27FC236}">
                <a16:creationId xmlns:a16="http://schemas.microsoft.com/office/drawing/2014/main" id="{65BF41CB-E586-4FFB-9201-A143E295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960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5725E"/>
                </a:solidFill>
                <a:latin typeface="Nimbus Sans"/>
                <a:ea typeface="Nimbus Sans"/>
                <a:cs typeface="Nimbus Sans"/>
              </a:rPr>
              <a:t>05 / 06</a:t>
            </a:r>
          </a:p>
        </p:txBody>
      </p:sp>
    </p:spTree>
    <p:extLst>
      <p:ext uri="{BB962C8B-B14F-4D97-AF65-F5344CB8AC3E}">
        <p14:creationId xmlns:p14="http://schemas.microsoft.com/office/powerpoint/2010/main" val="15864586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146D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FORMA STUDIO">
            <a:extLst xmlns:a="http://schemas.openxmlformats.org/drawingml/2006/main">
              <a:ext uri="{FF2B5EF4-FFF2-40B4-BE49-F238E27FC236}">
                <a16:creationId xmlns:a16="http://schemas.microsoft.com/office/drawing/2014/main" id="{6F22B2AF-8FBF-475E-A4AE-6CF8B372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CE5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DCE5FF"/>
                </a:solidFill>
                <a:latin typeface="Nimbus Sans"/>
                <a:ea typeface="Nimbus Sans"/>
                <a:cs typeface="Nimbus Sans"/>
              </a:rPr>
              <a:t>FORMA STUDIO</a:t>
            </a:r>
          </a:p>
        </p:txBody>
      </p:sp>
      <p:sp>
        <p:nvSpPr>
          <p:cNvPr id="2" name="Room for what&#10;comes next.">
            <a:extLst xmlns:a="http://schemas.openxmlformats.org/drawingml/2006/main">
              <a:ext uri="{FF2B5EF4-FFF2-40B4-BE49-F238E27FC236}">
                <a16:creationId xmlns:a16="http://schemas.microsoft.com/office/drawing/2014/main" id="{43359F4F-4AE4-420A-974E-2794E8F3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43100"/>
            <a:ext cx="10477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9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9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Room for what</a:t>
            </a:r>
          </a:p>
          <a:p xmlns:a="http://schemas.openxmlformats.org/drawingml/2006/main">
            <a:pPr>
              <a:defRPr sz="69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9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comes next.</a:t>
            </a:r>
          </a:p>
        </p:txBody>
      </p:sp>
      <p:sp>
        <p:nvSpPr>
          <p:cNvPr id="3" name="See the working website, gallery and enquiry ">
            <a:extLst xmlns:a="http://schemas.openxmlformats.org/drawingml/2006/main">
              <a:ext uri="{FF2B5EF4-FFF2-40B4-BE49-F238E27FC236}">
                <a16:creationId xmlns:a16="http://schemas.microsoft.com/office/drawing/2014/main" id="{A8BFDA94-2BDD-469C-BC69-C1BF559A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CE5F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CE5FF"/>
                </a:solidFill>
                <a:latin typeface="Nimbus Sans"/>
                <a:ea typeface="Nimbus Sans"/>
                <a:cs typeface="Nimbus Sans"/>
              </a:rPr>
              <a:t>See the working website, gallery and enquiry demo</a:t>
            </a:r>
          </a:p>
          <a:p xmlns:a="http://schemas.openxmlformats.org/drawingml/2006/main">
            <a:pPr>
              <a:defRPr sz="2100" b="0">
                <a:solidFill>
                  <a:srgbClr val="DCE5F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CE5FF"/>
                </a:solidFill>
                <a:latin typeface="Nimbus Sans"/>
                <a:ea typeface="Nimbus Sans"/>
                <a:cs typeface="Nimbus Sans"/>
              </a:rPr>
              <a:t>in Ryan Richardson’s digital portfolio.</a:t>
            </a:r>
          </a:p>
        </p:txBody>
      </p:sp>
      <p:sp>
        <p:nvSpPr>
          <p:cNvPr id="4" name="FORMA STUDIO / FICTIONAL COMPANY PROFILE">
            <a:extLst xmlns:a="http://schemas.openxmlformats.org/drawingml/2006/main">
              <a:ext uri="{FF2B5EF4-FFF2-40B4-BE49-F238E27FC236}">
                <a16:creationId xmlns:a16="http://schemas.microsoft.com/office/drawing/2014/main" id="{B6358B14-5AA2-412B-9B95-53310BA2D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960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9E2F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9E2F8"/>
                </a:solidFill>
                <a:latin typeface="Nimbus Sans"/>
                <a:ea typeface="Nimbus Sans"/>
                <a:cs typeface="Nimbus Sans"/>
              </a:rPr>
              <a:t>FORMA STUDIO / FICTIONAL COMPANY PROFILE</a:t>
            </a:r>
          </a:p>
        </p:txBody>
      </p:sp>
      <p:sp>
        <p:nvSpPr>
          <p:cNvPr id="5" name="06 / 06">
            <a:extLst xmlns:a="http://schemas.openxmlformats.org/drawingml/2006/main">
              <a:ext uri="{FF2B5EF4-FFF2-40B4-BE49-F238E27FC236}">
                <a16:creationId xmlns:a16="http://schemas.microsoft.com/office/drawing/2014/main" id="{A52DB2A7-C16F-4CE4-B371-56CF4F4C3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2960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9E2F8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9E2F8"/>
                </a:solidFill>
                <a:latin typeface="Nimbus Sans"/>
                <a:ea typeface="Nimbus Sans"/>
                <a:cs typeface="Nimbus Sans"/>
              </a:rPr>
              <a:t>06 / 06</a:t>
            </a:r>
          </a:p>
        </p:txBody>
      </p:sp>
    </p:spTree>
    <p:extLst>
      <p:ext uri="{BB962C8B-B14F-4D97-AF65-F5344CB8AC3E}">
        <p14:creationId xmlns:p14="http://schemas.microsoft.com/office/powerpoint/2010/main" val="653791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2026-10-03T20:20:04.8750000Z</dcterms:created>
  <dcterms:modified xsi:type="dcterms:W3CDTF">2026-10-03T20:20:04.8750000Z</dcterms:modified>
</coreProperties>
</file>